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0045"/>
    <a:srgbClr val="D35557"/>
    <a:srgbClr val="B6B6B6"/>
    <a:srgbClr val="D21C17"/>
    <a:srgbClr val="4523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B654074-876E-4A63-9B9D-A155A48DCF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56756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fld id="{56412E37-9A51-402D-8305-7484A88CA20D}" type="slidenum">
              <a:rPr lang="en-US" altLang="en-US" sz="1200">
                <a:latin typeface="Arial" charset="0"/>
              </a:rPr>
              <a:pPr/>
              <a:t>1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153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fld id="{11BBC1AD-70F1-405E-B88C-224CE8D66736}" type="slidenum">
              <a:rPr lang="en-US" altLang="en-US" sz="1200">
                <a:latin typeface="Arial" charset="0"/>
              </a:rPr>
              <a:pPr/>
              <a:t>2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174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fld id="{7E9A133D-B648-48B3-BB0A-9FFDC7E2E228}" type="slidenum">
              <a:rPr lang="en-US" altLang="en-US" sz="1200">
                <a:latin typeface="Arial" charset="0"/>
              </a:rPr>
              <a:pPr/>
              <a:t>3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194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fld id="{072DB0B2-1D5F-4102-AC24-FF2E4F4AF4AF}" type="slidenum">
              <a:rPr lang="en-US" altLang="en-US" sz="1200">
                <a:latin typeface="Arial" charset="0"/>
              </a:rPr>
              <a:pPr/>
              <a:t>4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215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fld id="{0A79917C-6E86-46B5-895E-DD5E45538F0B}" type="slidenum">
              <a:rPr lang="en-US" altLang="en-US" sz="1200">
                <a:latin typeface="Arial" charset="0"/>
              </a:rPr>
              <a:pPr/>
              <a:t>5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235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fld id="{89F96D36-30DE-4AA5-A30E-BDF550B532AD}" type="slidenum">
              <a:rPr lang="en-US" altLang="en-US" sz="1200">
                <a:latin typeface="Arial" charset="0"/>
              </a:rPr>
              <a:pPr/>
              <a:t>6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256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fld id="{6EA4F2EF-11CE-4125-8D08-33A0F7A01FC7}" type="slidenum">
              <a:rPr lang="en-US" altLang="en-US" sz="1200">
                <a:latin typeface="Arial" charset="0"/>
              </a:rPr>
              <a:pPr/>
              <a:t>7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276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2172AE-CBF8-4EC5-A125-36FCFBA7D3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9316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234BD1-B5F0-48D6-990D-D59DB4DF4B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644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380DB8-F461-4D58-B78D-75C323B7B3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2266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206926-52E0-4392-865F-C4700BF589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7053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7C45F0-7D01-4F6C-988C-8827E7D73A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3676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12C605-6C83-4890-ABA5-50B767B503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1719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A3C25E-2A7B-4D85-A02A-A245A47D13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0430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953D93-33FB-4C47-A1B9-303C5AC135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6889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9B61C8-0026-4488-846A-8D3BF90ABC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9870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73F5E3-C638-47A8-B460-A9F3127D44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92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21B978-D247-411A-A6B0-54C1FD4F47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2739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100000">
              <a:schemeClr val="accent1"/>
            </a:gs>
          </a:gsLst>
          <a:lin ang="1644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ea typeface="ＭＳ Ｐゴシック" pitchFamily="-107" charset="-128"/>
                <a:cs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ea typeface="ＭＳ Ｐゴシック" pitchFamily="-107" charset="-128"/>
                <a:cs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fld id="{128C277A-F862-4864-A8F0-D5F70B9A284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4000" b="1" smtClean="0">
                <a:solidFill>
                  <a:schemeClr val="tx1"/>
                </a:solidFill>
                <a:latin typeface="Comic Sans MS" charset="0"/>
              </a:rPr>
              <a:t>How to work through</a:t>
            </a:r>
            <a:br>
              <a:rPr lang="en-US" altLang="en-US" sz="4000" b="1" smtClean="0">
                <a:solidFill>
                  <a:schemeClr val="tx1"/>
                </a:solidFill>
                <a:latin typeface="Comic Sans MS" charset="0"/>
              </a:rPr>
            </a:br>
            <a:r>
              <a:rPr lang="en-US" altLang="en-US" sz="4000" b="1" smtClean="0">
                <a:solidFill>
                  <a:schemeClr val="tx1"/>
                </a:solidFill>
                <a:latin typeface="Comic Sans MS" charset="0"/>
              </a:rPr>
              <a:t>a Latin Sentence</a:t>
            </a:r>
            <a:endParaRPr lang="en-US" altLang="en-US" b="1" smtClean="0">
              <a:solidFill>
                <a:schemeClr val="tx1"/>
              </a:solidFill>
              <a:latin typeface="Comic Sans MS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2514600"/>
            <a:ext cx="6324600" cy="6096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omic Sans MS" charset="0"/>
              </a:rPr>
              <a:t>A Technique for Success</a:t>
            </a:r>
            <a:endParaRPr lang="en-US" altLang="en-US" smtClean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762000" y="3505200"/>
            <a:ext cx="7696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pPr algn="ctr">
              <a:buFont typeface="Arial" charset="0"/>
              <a:buNone/>
            </a:pPr>
            <a:r>
              <a:rPr lang="en-US" altLang="en-US" sz="2800">
                <a:solidFill>
                  <a:srgbClr val="4523D1"/>
                </a:solidFill>
              </a:rPr>
              <a:t>1)  Remember always to read the sentence from left to right - don’t skip around!</a:t>
            </a:r>
            <a:endParaRPr lang="en-US" altLang="en-US" sz="3200">
              <a:latin typeface="Arial" charset="0"/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990600" y="4724400"/>
            <a:ext cx="7391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r>
              <a:rPr lang="en-US" altLang="en-US" sz="2800">
                <a:solidFill>
                  <a:srgbClr val="4523D1"/>
                </a:solidFill>
              </a:rPr>
              <a:t>2)</a:t>
            </a:r>
            <a:r>
              <a:rPr lang="en-US" altLang="en-US">
                <a:solidFill>
                  <a:srgbClr val="4523D1"/>
                </a:solidFill>
                <a:latin typeface="Arial" charset="0"/>
              </a:rPr>
              <a:t> </a:t>
            </a:r>
            <a:r>
              <a:rPr lang="en-US" altLang="en-US" sz="2800">
                <a:solidFill>
                  <a:srgbClr val="4523D1"/>
                </a:solidFill>
              </a:rPr>
              <a:t>Always connect the Latin case ending</a:t>
            </a:r>
            <a:br>
              <a:rPr lang="en-US" altLang="en-US" sz="2800">
                <a:solidFill>
                  <a:srgbClr val="4523D1"/>
                </a:solidFill>
              </a:rPr>
            </a:br>
            <a:r>
              <a:rPr lang="en-US" altLang="en-US" sz="2800">
                <a:solidFill>
                  <a:srgbClr val="4523D1"/>
                </a:solidFill>
              </a:rPr>
              <a:t>      to the word’s function in the sentence.</a:t>
            </a:r>
            <a:r>
              <a:rPr lang="en-US" altLang="en-US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838200" y="381000"/>
            <a:ext cx="7239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pPr algn="just"/>
            <a:r>
              <a:rPr lang="en-US" altLang="en-US"/>
              <a:t>The order of words in a Latin sentence is rarely the same as its English translation, so beginning readers need a strategy to help relate Latin forms to English word order.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838200" y="2209800"/>
            <a:ext cx="72390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pPr algn="just"/>
            <a:r>
              <a:rPr lang="en-US" altLang="en-US"/>
              <a:t>What follows is a slow-motion method which simulates how an experienced reader’s brain processes the Latin text. Be patient and give it a try!  Once you get used to the Latin system, you won’t have to keep doing this.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295400" y="4495800"/>
            <a:ext cx="6477000" cy="1600200"/>
            <a:chOff x="1295400" y="4495800"/>
            <a:chExt cx="6477000" cy="1600200"/>
          </a:xfrm>
        </p:grpSpPr>
        <p:sp>
          <p:nvSpPr>
            <p:cNvPr id="16389" name="Rectangle 4"/>
            <p:cNvSpPr>
              <a:spLocks noChangeArrowheads="1"/>
            </p:cNvSpPr>
            <p:nvPr/>
          </p:nvSpPr>
          <p:spPr bwMode="auto">
            <a:xfrm>
              <a:off x="1295400" y="4495800"/>
              <a:ext cx="6477000" cy="1600200"/>
            </a:xfrm>
            <a:prstGeom prst="rect">
              <a:avLst/>
            </a:prstGeom>
            <a:solidFill>
              <a:srgbClr val="FFFF00">
                <a:alpha val="16078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390" name="Text Box 5"/>
            <p:cNvSpPr txBox="1">
              <a:spLocks noChangeArrowheads="1"/>
            </p:cNvSpPr>
            <p:nvPr/>
          </p:nvSpPr>
          <p:spPr bwMode="auto">
            <a:xfrm>
              <a:off x="1524000" y="4724400"/>
              <a:ext cx="5943600" cy="1200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en-US" i="1">
                  <a:solidFill>
                    <a:srgbClr val="D21C17"/>
                  </a:solidFill>
                </a:rPr>
                <a:t>The worst thing you can do as you start learning Latin is to take short cuts; this will cause a lot of trouble later on.</a:t>
              </a:r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5"/>
          <p:cNvSpPr txBox="1">
            <a:spLocks noChangeArrowheads="1"/>
          </p:cNvSpPr>
          <p:nvPr/>
        </p:nvSpPr>
        <p:spPr bwMode="auto">
          <a:xfrm>
            <a:off x="533400" y="381000"/>
            <a:ext cx="8229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pPr algn="ctr"/>
            <a:r>
              <a:rPr lang="en-US" altLang="en-US"/>
              <a:t>A complete sentence in English has certain predictable core elements which occur in a consistent word order:</a:t>
            </a:r>
          </a:p>
        </p:txBody>
      </p:sp>
      <p:sp>
        <p:nvSpPr>
          <p:cNvPr id="18435" name="Text Box 6"/>
          <p:cNvSpPr txBox="1">
            <a:spLocks noChangeArrowheads="1"/>
          </p:cNvSpPr>
          <p:nvPr/>
        </p:nvSpPr>
        <p:spPr bwMode="auto">
          <a:xfrm>
            <a:off x="990600" y="1524000"/>
            <a:ext cx="7162800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455613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pPr lvl="2"/>
            <a:r>
              <a:rPr lang="en-US" altLang="en-US">
                <a:solidFill>
                  <a:srgbClr val="4523D1"/>
                </a:solidFill>
              </a:rPr>
              <a:t>Subject	    +	 Verb	      +/-     Object</a:t>
            </a:r>
          </a:p>
          <a:p>
            <a:pPr>
              <a:lnSpc>
                <a:spcPct val="110000"/>
              </a:lnSpc>
            </a:pPr>
            <a:r>
              <a:rPr lang="en-US" altLang="en-US">
                <a:solidFill>
                  <a:srgbClr val="4523D1"/>
                </a:solidFill>
              </a:rPr>
              <a:t>    </a:t>
            </a:r>
            <a:r>
              <a:rPr lang="en-US" altLang="en-US" u="sng">
                <a:solidFill>
                  <a:srgbClr val="4523D1"/>
                </a:solidFill>
              </a:rPr>
              <a:t>                </a:t>
            </a:r>
            <a:r>
              <a:rPr lang="en-US" altLang="en-US">
                <a:solidFill>
                  <a:srgbClr val="4523D1"/>
                </a:solidFill>
              </a:rPr>
              <a:t>      </a:t>
            </a:r>
            <a:r>
              <a:rPr lang="en-US" altLang="en-US" u="sng">
                <a:solidFill>
                  <a:srgbClr val="4523D1"/>
                </a:solidFill>
              </a:rPr>
              <a:t>                </a:t>
            </a:r>
            <a:r>
              <a:rPr lang="en-US" altLang="en-US">
                <a:solidFill>
                  <a:srgbClr val="4523D1"/>
                </a:solidFill>
              </a:rPr>
              <a:t>s   +/-    </a:t>
            </a:r>
            <a:r>
              <a:rPr lang="en-US" altLang="en-US" u="sng">
                <a:solidFill>
                  <a:srgbClr val="4523D1"/>
                </a:solidFill>
              </a:rPr>
              <a:t>                </a:t>
            </a:r>
            <a:r>
              <a:rPr lang="en-US" altLang="en-US">
                <a:solidFill>
                  <a:schemeClr val="bg1"/>
                </a:solidFill>
              </a:rPr>
              <a:t>s</a:t>
            </a:r>
            <a:r>
              <a:rPr lang="en-US" altLang="en-US" u="sng"/>
              <a:t>             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143000" y="5181600"/>
            <a:ext cx="6477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pPr algn="ctr"/>
            <a:r>
              <a:rPr lang="en-US" altLang="en-US"/>
              <a:t>Add “a” and “the” to your final translation as appropriate.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304800" y="2743200"/>
            <a:ext cx="861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pPr algn="ctr"/>
            <a:r>
              <a:rPr lang="en-US" altLang="en-US"/>
              <a:t>As you identify the ending on a Latin word and the function it signals, fill in the appropriate blank in the English model.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2895600" y="4038600"/>
            <a:ext cx="32480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r>
              <a:rPr lang="en-US" altLang="en-US"/>
              <a:t>Nominative = Subject</a:t>
            </a:r>
          </a:p>
          <a:p>
            <a:r>
              <a:rPr lang="en-US" altLang="en-US"/>
              <a:t>Accusative = Object</a:t>
            </a:r>
            <a:endParaRPr lang="en-US" alt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/>
      <p:bldP spid="7178" grpId="0"/>
      <p:bldP spid="717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286000" y="1752600"/>
            <a:ext cx="426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r>
              <a:rPr lang="en-US" altLang="en-US" sz="3200">
                <a:solidFill>
                  <a:srgbClr val="4523D1"/>
                </a:solidFill>
                <a:latin typeface="Arial" charset="0"/>
              </a:rPr>
              <a:t>Amīcī dōnum amant.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447800" y="457200"/>
            <a:ext cx="54864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341313" indent="317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pPr lvl="2"/>
            <a:r>
              <a:rPr lang="en-US" altLang="en-US" sz="2000"/>
              <a:t>Subject      +    Verb          +/-     Object</a:t>
            </a:r>
          </a:p>
          <a:p>
            <a:pPr>
              <a:lnSpc>
                <a:spcPct val="160000"/>
              </a:lnSpc>
            </a:pPr>
            <a:r>
              <a:rPr lang="en-US" altLang="en-US" sz="2000"/>
              <a:t>    </a:t>
            </a:r>
            <a:r>
              <a:rPr lang="en-US" altLang="en-US" sz="2000" u="sng"/>
              <a:t>   (Nom.)   </a:t>
            </a:r>
            <a:r>
              <a:rPr lang="en-US" altLang="en-US" sz="2000"/>
              <a:t>      </a:t>
            </a:r>
            <a:r>
              <a:rPr lang="en-US" altLang="en-US" sz="2000" u="sng"/>
              <a:t>                </a:t>
            </a:r>
            <a:r>
              <a:rPr lang="en-US" altLang="en-US" sz="2000"/>
              <a:t>s   +/-  </a:t>
            </a:r>
            <a:r>
              <a:rPr lang="en-US" altLang="en-US" sz="2000" u="sng"/>
              <a:t>   (Acc.)   </a:t>
            </a:r>
            <a:endParaRPr lang="en-US" altLang="en-US" u="sng"/>
          </a:p>
        </p:txBody>
      </p:sp>
      <p:graphicFrame>
        <p:nvGraphicFramePr>
          <p:cNvPr id="9323" name="Group 107"/>
          <p:cNvGraphicFramePr>
            <a:graphicFrameLocks noGrp="1"/>
          </p:cNvGraphicFramePr>
          <p:nvPr/>
        </p:nvGraphicFramePr>
        <p:xfrm>
          <a:off x="914400" y="2667000"/>
          <a:ext cx="7162800" cy="514350"/>
        </p:xfrm>
        <a:graphic>
          <a:graphicData uri="http://schemas.openxmlformats.org/drawingml/2006/table">
            <a:tbl>
              <a:tblPr/>
              <a:tblGrid>
                <a:gridCol w="1066800"/>
                <a:gridCol w="2286000"/>
                <a:gridCol w="3810000"/>
              </a:tblGrid>
              <a:tr h="514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Item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Form / Function 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Translation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317" name="Group 101"/>
          <p:cNvGraphicFramePr>
            <a:graphicFrameLocks noGrp="1"/>
          </p:cNvGraphicFramePr>
          <p:nvPr/>
        </p:nvGraphicFramePr>
        <p:xfrm>
          <a:off x="914400" y="3352800"/>
          <a:ext cx="7162800" cy="396240"/>
        </p:xfrm>
        <a:graphic>
          <a:graphicData uri="http://schemas.openxmlformats.org/drawingml/2006/table">
            <a:tbl>
              <a:tblPr/>
              <a:tblGrid>
                <a:gridCol w="1066800"/>
                <a:gridCol w="2286000"/>
                <a:gridCol w="3810000"/>
              </a:tblGrid>
              <a:tr h="381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Amīcī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Nom. pl. / Subject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Friends  ______ +/- _______.</a:t>
                      </a: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316" name="Group 100"/>
          <p:cNvGraphicFramePr>
            <a:graphicFrameLocks noGrp="1"/>
          </p:cNvGraphicFramePr>
          <p:nvPr/>
        </p:nvGraphicFramePr>
        <p:xfrm>
          <a:off x="914400" y="3810000"/>
          <a:ext cx="7162800" cy="396240"/>
        </p:xfrm>
        <a:graphic>
          <a:graphicData uri="http://schemas.openxmlformats.org/drawingml/2006/table">
            <a:tbl>
              <a:tblPr/>
              <a:tblGrid>
                <a:gridCol w="1066800"/>
                <a:gridCol w="2286000"/>
                <a:gridCol w="3810000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dōnum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Acc. sg. / Dir. Obj.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Friends  ______  gift.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318" name="Group 102"/>
          <p:cNvGraphicFramePr>
            <a:graphicFrameLocks noGrp="1"/>
          </p:cNvGraphicFramePr>
          <p:nvPr/>
        </p:nvGraphicFramePr>
        <p:xfrm>
          <a:off x="914400" y="4267200"/>
          <a:ext cx="7162800" cy="396875"/>
        </p:xfrm>
        <a:graphic>
          <a:graphicData uri="http://schemas.openxmlformats.org/drawingml/2006/table">
            <a:tbl>
              <a:tblPr/>
              <a:tblGrid>
                <a:gridCol w="1066800"/>
                <a:gridCol w="2286000"/>
                <a:gridCol w="381000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7" charset="0"/>
                          <a:ea typeface="ＭＳ Ｐゴシック" pitchFamily="-107" charset="-128"/>
                          <a:cs typeface="ＭＳ Ｐゴシック" pitchFamily="-107" charset="-128"/>
                        </a:rPr>
                        <a:t>amant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7" charset="0"/>
                          <a:ea typeface="ＭＳ Ｐゴシック" pitchFamily="-107" charset="-128"/>
                          <a:cs typeface="ＭＳ Ｐゴシック" pitchFamily="-107" charset="-128"/>
                        </a:rPr>
                        <a:t>3rd pl.  / Verb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7" charset="0"/>
                          <a:ea typeface="ＭＳ Ｐゴシック" pitchFamily="-107" charset="-128"/>
                          <a:cs typeface="ＭＳ Ｐゴシック" pitchFamily="-107" charset="-128"/>
                        </a:rPr>
                        <a:t>Friends  love  gift.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306" name="Text Box 90"/>
          <p:cNvSpPr txBox="1">
            <a:spLocks noChangeArrowheads="1"/>
          </p:cNvSpPr>
          <p:nvPr/>
        </p:nvSpPr>
        <p:spPr bwMode="auto">
          <a:xfrm>
            <a:off x="1752600" y="5181600"/>
            <a:ext cx="508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r>
              <a:rPr lang="en-US" altLang="en-US" i="1">
                <a:latin typeface="Arial" charset="0"/>
              </a:rPr>
              <a:t>Final translation</a:t>
            </a:r>
            <a:r>
              <a:rPr lang="en-US" altLang="en-US">
                <a:latin typeface="Arial" charset="0"/>
              </a:rPr>
              <a:t>:  </a:t>
            </a:r>
            <a:r>
              <a:rPr lang="en-US" altLang="en-US">
                <a:solidFill>
                  <a:srgbClr val="4523D1"/>
                </a:solidFill>
                <a:latin typeface="Arial" charset="0"/>
              </a:rPr>
              <a:t>Friends love a gift.</a:t>
            </a:r>
            <a:endParaRPr lang="en-US" alt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9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9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9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9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9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9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7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9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9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  <p:bldP spid="930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990600" y="685800"/>
            <a:ext cx="6824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r>
              <a:rPr lang="en-US" altLang="en-US">
                <a:latin typeface="Arial" charset="0"/>
              </a:rPr>
              <a:t>Try this sentence and click to check your answer.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2667000" y="1600200"/>
            <a:ext cx="3132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4523D1"/>
                </a:solidFill>
                <a:latin typeface="Arial" charset="0"/>
              </a:rPr>
              <a:t>Agricola agrōs laudat.</a:t>
            </a:r>
            <a:endParaRPr lang="en-US" altLang="en-US">
              <a:latin typeface="Arial" charset="0"/>
            </a:endParaRPr>
          </a:p>
        </p:txBody>
      </p:sp>
      <p:graphicFrame>
        <p:nvGraphicFramePr>
          <p:cNvPr id="15423" name="Group 63"/>
          <p:cNvGraphicFramePr>
            <a:graphicFrameLocks noGrp="1"/>
          </p:cNvGraphicFramePr>
          <p:nvPr/>
        </p:nvGraphicFramePr>
        <p:xfrm>
          <a:off x="914400" y="2590800"/>
          <a:ext cx="7162800" cy="514350"/>
        </p:xfrm>
        <a:graphic>
          <a:graphicData uri="http://schemas.openxmlformats.org/drawingml/2006/table">
            <a:tbl>
              <a:tblPr/>
              <a:tblGrid>
                <a:gridCol w="1219200"/>
                <a:gridCol w="2209800"/>
                <a:gridCol w="3733800"/>
              </a:tblGrid>
              <a:tr h="514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1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Item</a:t>
                      </a:r>
                      <a:endParaRPr kumimoji="0" lang="en-US" alt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1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Form / Function </a:t>
                      </a:r>
                      <a:endParaRPr kumimoji="0" lang="en-US" alt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1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Translation</a:t>
                      </a:r>
                      <a:endParaRPr kumimoji="0" lang="en-US" alt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419" name="Group 59"/>
          <p:cNvGraphicFramePr>
            <a:graphicFrameLocks noGrp="1"/>
          </p:cNvGraphicFramePr>
          <p:nvPr/>
        </p:nvGraphicFramePr>
        <p:xfrm>
          <a:off x="914400" y="3276600"/>
          <a:ext cx="7162800" cy="396240"/>
        </p:xfrm>
        <a:graphic>
          <a:graphicData uri="http://schemas.openxmlformats.org/drawingml/2006/table">
            <a:tbl>
              <a:tblPr/>
              <a:tblGrid>
                <a:gridCol w="1219200"/>
                <a:gridCol w="2209800"/>
                <a:gridCol w="3733800"/>
              </a:tblGrid>
              <a:tr h="381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Agricola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Nom. sg. / Subj.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Farmer  ______s +/- _______.</a:t>
                      </a: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420" name="Group 60"/>
          <p:cNvGraphicFramePr>
            <a:graphicFrameLocks noGrp="1"/>
          </p:cNvGraphicFramePr>
          <p:nvPr/>
        </p:nvGraphicFramePr>
        <p:xfrm>
          <a:off x="914400" y="3733800"/>
          <a:ext cx="7162800" cy="396240"/>
        </p:xfrm>
        <a:graphic>
          <a:graphicData uri="http://schemas.openxmlformats.org/drawingml/2006/table">
            <a:tbl>
              <a:tblPr/>
              <a:tblGrid>
                <a:gridCol w="1219200"/>
                <a:gridCol w="2209800"/>
                <a:gridCol w="3733800"/>
              </a:tblGrid>
              <a:tr h="381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agrōs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Acc. pl. / D.O.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Farmer ______s fields.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421" name="Group 61"/>
          <p:cNvGraphicFramePr>
            <a:graphicFrameLocks noGrp="1"/>
          </p:cNvGraphicFramePr>
          <p:nvPr/>
        </p:nvGraphicFramePr>
        <p:xfrm>
          <a:off x="914400" y="4191000"/>
          <a:ext cx="7162800" cy="396875"/>
        </p:xfrm>
        <a:graphic>
          <a:graphicData uri="http://schemas.openxmlformats.org/drawingml/2006/table">
            <a:tbl>
              <a:tblPr/>
              <a:tblGrid>
                <a:gridCol w="1219200"/>
                <a:gridCol w="2209800"/>
                <a:gridCol w="373380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7" charset="0"/>
                          <a:ea typeface="ＭＳ Ｐゴシック" pitchFamily="-107" charset="-128"/>
                          <a:cs typeface="ＭＳ Ｐゴシック" pitchFamily="-107" charset="-128"/>
                        </a:rPr>
                        <a:t>laudat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7" charset="0"/>
                          <a:ea typeface="ＭＳ Ｐゴシック" pitchFamily="-107" charset="-128"/>
                          <a:cs typeface="ＭＳ Ｐゴシック" pitchFamily="-107" charset="-128"/>
                        </a:rPr>
                        <a:t>3rd sg. / Verb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7" charset="0"/>
                          <a:ea typeface="ＭＳ Ｐゴシック" pitchFamily="-107" charset="-128"/>
                          <a:cs typeface="ＭＳ Ｐゴシック" pitchFamily="-107" charset="-128"/>
                        </a:rPr>
                        <a:t>Farmer praises fields.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404" name="Text Box 44"/>
          <p:cNvSpPr txBox="1">
            <a:spLocks noChangeArrowheads="1"/>
          </p:cNvSpPr>
          <p:nvPr/>
        </p:nvSpPr>
        <p:spPr bwMode="auto">
          <a:xfrm>
            <a:off x="990600" y="5334000"/>
            <a:ext cx="693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r>
              <a:rPr lang="en-US" altLang="en-US" i="1">
                <a:latin typeface="Arial" charset="0"/>
              </a:rPr>
              <a:t>Final Translation</a:t>
            </a:r>
            <a:r>
              <a:rPr lang="en-US" altLang="en-US">
                <a:latin typeface="Arial" charset="0"/>
              </a:rPr>
              <a:t>:  </a:t>
            </a:r>
            <a:r>
              <a:rPr lang="en-US" altLang="en-US">
                <a:solidFill>
                  <a:srgbClr val="4523D1"/>
                </a:solidFill>
                <a:latin typeface="Arial" charset="0"/>
              </a:rPr>
              <a:t>The farmer praises the fields.</a:t>
            </a:r>
            <a:endParaRPr lang="en-US" alt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5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5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04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381000" y="457200"/>
            <a:ext cx="8305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r>
              <a:rPr lang="en-US" altLang="en-US"/>
              <a:t>If the sentence</a:t>
            </a:r>
            <a:r>
              <a:rPr lang="en-US" altLang="en-US">
                <a:latin typeface="Arial" charset="0"/>
              </a:rPr>
              <a:t> </a:t>
            </a:r>
            <a:r>
              <a:rPr lang="en-US" altLang="en-US"/>
              <a:t>has an </a:t>
            </a:r>
            <a:r>
              <a:rPr lang="en-US" altLang="en-US">
                <a:solidFill>
                  <a:srgbClr val="D21C17"/>
                </a:solidFill>
              </a:rPr>
              <a:t>adverbial</a:t>
            </a:r>
            <a:r>
              <a:rPr lang="en-US" altLang="en-US"/>
              <a:t> modifier, put it at the end of the sentence - then adjust your final translation.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295400" y="1371600"/>
            <a:ext cx="577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4523D1"/>
                </a:solidFill>
                <a:latin typeface="Arial" charset="0"/>
              </a:rPr>
              <a:t>Agricola </a:t>
            </a:r>
            <a:r>
              <a:rPr lang="en-US" altLang="en-US">
                <a:solidFill>
                  <a:srgbClr val="D21C17"/>
                </a:solidFill>
                <a:latin typeface="Arial" charset="0"/>
              </a:rPr>
              <a:t>ab agrīs</a:t>
            </a:r>
            <a:r>
              <a:rPr lang="en-US" altLang="en-US">
                <a:solidFill>
                  <a:srgbClr val="4523D1"/>
                </a:solidFill>
                <a:latin typeface="Arial" charset="0"/>
              </a:rPr>
              <a:t> </a:t>
            </a:r>
            <a:r>
              <a:rPr lang="en-US" altLang="en-US">
                <a:solidFill>
                  <a:srgbClr val="D21C17"/>
                </a:solidFill>
                <a:latin typeface="Arial" charset="0"/>
              </a:rPr>
              <a:t>in casam</a:t>
            </a:r>
            <a:r>
              <a:rPr lang="en-US" altLang="en-US">
                <a:solidFill>
                  <a:srgbClr val="4523D1"/>
                </a:solidFill>
                <a:latin typeface="Arial" charset="0"/>
              </a:rPr>
              <a:t> rosam portat.</a:t>
            </a:r>
            <a:endParaRPr lang="en-US" altLang="en-US">
              <a:latin typeface="Arial" charset="0"/>
            </a:endParaRPr>
          </a:p>
        </p:txBody>
      </p:sp>
      <p:graphicFrame>
        <p:nvGraphicFramePr>
          <p:cNvPr id="17517" name="Group 109"/>
          <p:cNvGraphicFramePr>
            <a:graphicFrameLocks noGrp="1"/>
          </p:cNvGraphicFramePr>
          <p:nvPr/>
        </p:nvGraphicFramePr>
        <p:xfrm>
          <a:off x="381000" y="2590800"/>
          <a:ext cx="8458200" cy="457200"/>
        </p:xfrm>
        <a:graphic>
          <a:graphicData uri="http://schemas.openxmlformats.org/drawingml/2006/table">
            <a:tbl>
              <a:tblPr/>
              <a:tblGrid>
                <a:gridCol w="1143000"/>
                <a:gridCol w="1828800"/>
                <a:gridCol w="548640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Preposition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Farmer  ___s +/- ___ from____.</a:t>
                      </a: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52" name="Text Box 44"/>
          <p:cNvSpPr txBox="1">
            <a:spLocks noChangeArrowheads="1"/>
          </p:cNvSpPr>
          <p:nvPr/>
        </p:nvSpPr>
        <p:spPr bwMode="auto">
          <a:xfrm>
            <a:off x="533400" y="5638800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4523D1"/>
                </a:solidFill>
                <a:latin typeface="Arial" charset="0"/>
              </a:rPr>
              <a:t>The farmer carries a rose </a:t>
            </a:r>
            <a:r>
              <a:rPr lang="en-US" altLang="en-US">
                <a:solidFill>
                  <a:srgbClr val="D21C17"/>
                </a:solidFill>
                <a:latin typeface="Arial" charset="0"/>
              </a:rPr>
              <a:t>from the fields</a:t>
            </a:r>
            <a:r>
              <a:rPr lang="en-US" altLang="en-US">
                <a:solidFill>
                  <a:srgbClr val="4523D1"/>
                </a:solidFill>
                <a:latin typeface="Arial" charset="0"/>
              </a:rPr>
              <a:t> </a:t>
            </a:r>
            <a:r>
              <a:rPr lang="en-US" altLang="en-US">
                <a:solidFill>
                  <a:srgbClr val="D21C17"/>
                </a:solidFill>
                <a:latin typeface="Arial" charset="0"/>
              </a:rPr>
              <a:t>into the house</a:t>
            </a:r>
            <a:r>
              <a:rPr lang="en-US" altLang="en-US">
                <a:solidFill>
                  <a:srgbClr val="4523D1"/>
                </a:solidFill>
                <a:latin typeface="Arial" charset="0"/>
              </a:rPr>
              <a:t>.</a:t>
            </a:r>
            <a:endParaRPr lang="en-US" altLang="en-US">
              <a:latin typeface="Arial" charset="0"/>
            </a:endParaRPr>
          </a:p>
        </p:txBody>
      </p:sp>
      <p:graphicFrame>
        <p:nvGraphicFramePr>
          <p:cNvPr id="17456" name="Group 48"/>
          <p:cNvGraphicFramePr>
            <a:graphicFrameLocks noGrp="1"/>
          </p:cNvGraphicFramePr>
          <p:nvPr/>
        </p:nvGraphicFramePr>
        <p:xfrm>
          <a:off x="381000" y="3048000"/>
          <a:ext cx="8458200" cy="457200"/>
        </p:xfrm>
        <a:graphic>
          <a:graphicData uri="http://schemas.openxmlformats.org/drawingml/2006/table">
            <a:tbl>
              <a:tblPr/>
              <a:tblGrid>
                <a:gridCol w="1143000"/>
                <a:gridCol w="1828800"/>
                <a:gridCol w="548640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agrīs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Abl. pl.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Farmer  ___s +/- ___ from fields.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466" name="Group 58"/>
          <p:cNvGraphicFramePr>
            <a:graphicFrameLocks noGrp="1"/>
          </p:cNvGraphicFramePr>
          <p:nvPr/>
        </p:nvGraphicFramePr>
        <p:xfrm>
          <a:off x="381000" y="3505200"/>
          <a:ext cx="8458200" cy="457200"/>
        </p:xfrm>
        <a:graphic>
          <a:graphicData uri="http://schemas.openxmlformats.org/drawingml/2006/table">
            <a:tbl>
              <a:tblPr/>
              <a:tblGrid>
                <a:gridCol w="1143000"/>
                <a:gridCol w="1828800"/>
                <a:gridCol w="54864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7" charset="0"/>
                          <a:ea typeface="ＭＳ Ｐゴシック" pitchFamily="-107" charset="-128"/>
                          <a:cs typeface="ＭＳ Ｐゴシック" pitchFamily="-107" charset="-128"/>
                        </a:rPr>
                        <a:t>in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7" charset="0"/>
                          <a:ea typeface="ＭＳ Ｐゴシック" pitchFamily="-107" charset="-128"/>
                          <a:cs typeface="ＭＳ Ｐゴシック" pitchFamily="-107" charset="-128"/>
                        </a:rPr>
                        <a:t>Preposition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7" charset="0"/>
                          <a:ea typeface="ＭＳ Ｐゴシック" pitchFamily="-107" charset="-128"/>
                          <a:cs typeface="ＭＳ Ｐゴシック" pitchFamily="-107" charset="-128"/>
                        </a:rPr>
                        <a:t>Farmer  ___s +/- ___ from fields in/into ___.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476" name="Group 68"/>
          <p:cNvGraphicFramePr>
            <a:graphicFrameLocks noGrp="1"/>
          </p:cNvGraphicFramePr>
          <p:nvPr/>
        </p:nvGraphicFramePr>
        <p:xfrm>
          <a:off x="381000" y="3962400"/>
          <a:ext cx="8458200" cy="457200"/>
        </p:xfrm>
        <a:graphic>
          <a:graphicData uri="http://schemas.openxmlformats.org/drawingml/2006/table">
            <a:tbl>
              <a:tblPr/>
              <a:tblGrid>
                <a:gridCol w="1143000"/>
                <a:gridCol w="1828800"/>
                <a:gridCol w="54864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7" charset="0"/>
                          <a:ea typeface="ＭＳ Ｐゴシック" pitchFamily="-107" charset="-128"/>
                          <a:cs typeface="ＭＳ Ｐゴシック" pitchFamily="-107" charset="-128"/>
                        </a:rPr>
                        <a:t>casam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7" charset="0"/>
                          <a:ea typeface="ＭＳ Ｐゴシック" pitchFamily="-107" charset="-128"/>
                          <a:cs typeface="ＭＳ Ｐゴシック" pitchFamily="-107" charset="-128"/>
                        </a:rPr>
                        <a:t>Acc. sg.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7" charset="0"/>
                          <a:ea typeface="ＭＳ Ｐゴシック" pitchFamily="-107" charset="-128"/>
                          <a:cs typeface="ＭＳ Ｐゴシック" pitchFamily="-107" charset="-128"/>
                        </a:rPr>
                        <a:t>Farmer  ___s +/- ___ from fields into house.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486" name="Group 78"/>
          <p:cNvGraphicFramePr>
            <a:graphicFrameLocks noGrp="1"/>
          </p:cNvGraphicFramePr>
          <p:nvPr/>
        </p:nvGraphicFramePr>
        <p:xfrm>
          <a:off x="381000" y="4419600"/>
          <a:ext cx="8458200" cy="457200"/>
        </p:xfrm>
        <a:graphic>
          <a:graphicData uri="http://schemas.openxmlformats.org/drawingml/2006/table">
            <a:tbl>
              <a:tblPr/>
              <a:tblGrid>
                <a:gridCol w="1143000"/>
                <a:gridCol w="1828800"/>
                <a:gridCol w="54864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7" charset="0"/>
                          <a:ea typeface="ＭＳ Ｐゴシック" pitchFamily="-107" charset="-128"/>
                          <a:cs typeface="ＭＳ Ｐゴシック" pitchFamily="-107" charset="-128"/>
                        </a:rPr>
                        <a:t>rosam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7" charset="0"/>
                          <a:ea typeface="ＭＳ Ｐゴシック" pitchFamily="-107" charset="-128"/>
                          <a:cs typeface="ＭＳ Ｐゴシック" pitchFamily="-107" charset="-128"/>
                        </a:rPr>
                        <a:t>Acc. sg.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7" charset="0"/>
                          <a:ea typeface="ＭＳ Ｐゴシック" pitchFamily="-107" charset="-128"/>
                          <a:cs typeface="ＭＳ Ｐゴシック" pitchFamily="-107" charset="-128"/>
                        </a:rPr>
                        <a:t>Farmer  ___s  rose from fields into house.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496" name="Group 88"/>
          <p:cNvGraphicFramePr>
            <a:graphicFrameLocks noGrp="1"/>
          </p:cNvGraphicFramePr>
          <p:nvPr/>
        </p:nvGraphicFramePr>
        <p:xfrm>
          <a:off x="381000" y="2133600"/>
          <a:ext cx="8458200" cy="457200"/>
        </p:xfrm>
        <a:graphic>
          <a:graphicData uri="http://schemas.openxmlformats.org/drawingml/2006/table">
            <a:tbl>
              <a:tblPr/>
              <a:tblGrid>
                <a:gridCol w="1143000"/>
                <a:gridCol w="1828800"/>
                <a:gridCol w="548640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Agricola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Nom. sg.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Farmer  ______s +/- _______.</a:t>
                      </a: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519" name="Group 111"/>
          <p:cNvGraphicFramePr>
            <a:graphicFrameLocks noGrp="1"/>
          </p:cNvGraphicFramePr>
          <p:nvPr/>
        </p:nvGraphicFramePr>
        <p:xfrm>
          <a:off x="381000" y="4876800"/>
          <a:ext cx="8458200" cy="457200"/>
        </p:xfrm>
        <a:graphic>
          <a:graphicData uri="http://schemas.openxmlformats.org/drawingml/2006/table">
            <a:tbl>
              <a:tblPr/>
              <a:tblGrid>
                <a:gridCol w="1143000"/>
                <a:gridCol w="1828800"/>
                <a:gridCol w="548640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portat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3rd sg. verb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Farmer carries rose from fields into house.</a:t>
                      </a: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651" name="Text Box 112"/>
          <p:cNvSpPr txBox="1">
            <a:spLocks noChangeArrowheads="1"/>
          </p:cNvSpPr>
          <p:nvPr/>
        </p:nvSpPr>
        <p:spPr bwMode="auto">
          <a:xfrm>
            <a:off x="7223125" y="6367463"/>
            <a:ext cx="1187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r>
              <a:rPr lang="en-US" altLang="en-US" sz="1800">
                <a:latin typeface="Arial" charset="0"/>
              </a:rPr>
              <a:t>Chapter </a:t>
            </a:r>
            <a:r>
              <a:rPr lang="en-US" altLang="en-US" sz="1800">
                <a:solidFill>
                  <a:srgbClr val="D21C17"/>
                </a:solidFill>
                <a:latin typeface="Arial" charset="0"/>
              </a:rPr>
              <a:t>4</a:t>
            </a:r>
            <a:endParaRPr lang="en-US" alt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7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17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17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17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17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/>
                                        <p:tgtEl>
                                          <p:spTgt spid="17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1000"/>
                                        <p:tgtEl>
                                          <p:spTgt spid="17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7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7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5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381000" y="304800"/>
            <a:ext cx="830580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pPr algn="ctr"/>
            <a:r>
              <a:rPr lang="en-US" altLang="en-US"/>
              <a:t>If the sentence</a:t>
            </a:r>
            <a:r>
              <a:rPr lang="en-US" altLang="en-US">
                <a:latin typeface="Arial" charset="0"/>
              </a:rPr>
              <a:t> </a:t>
            </a:r>
            <a:r>
              <a:rPr lang="en-US" altLang="en-US"/>
              <a:t>has an </a:t>
            </a:r>
            <a:r>
              <a:rPr lang="en-US" altLang="en-US">
                <a:solidFill>
                  <a:srgbClr val="D21C17"/>
                </a:solidFill>
              </a:rPr>
              <a:t>adjective</a:t>
            </a:r>
            <a:r>
              <a:rPr lang="en-US" altLang="en-US"/>
              <a:t>, put it immediately before the noun it modifies.  Put any </a:t>
            </a:r>
            <a:r>
              <a:rPr lang="en-US" altLang="en-US">
                <a:solidFill>
                  <a:srgbClr val="D21C17"/>
                </a:solidFill>
              </a:rPr>
              <a:t>genitive modifier</a:t>
            </a:r>
            <a:r>
              <a:rPr lang="en-US" altLang="en-US">
                <a:solidFill>
                  <a:srgbClr val="E60045"/>
                </a:solidFill>
              </a:rPr>
              <a:t> </a:t>
            </a:r>
            <a:r>
              <a:rPr lang="en-US" altLang="en-US"/>
              <a:t>immediately after the noun it modifies.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676400" y="1676400"/>
            <a:ext cx="577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4523D1"/>
                </a:solidFill>
                <a:latin typeface="Arial" charset="0"/>
              </a:rPr>
              <a:t>Amīcus </a:t>
            </a:r>
            <a:r>
              <a:rPr lang="en-US" altLang="en-US">
                <a:solidFill>
                  <a:srgbClr val="D21C17"/>
                </a:solidFill>
                <a:latin typeface="Arial" charset="0"/>
              </a:rPr>
              <a:t>agricolae</a:t>
            </a:r>
            <a:r>
              <a:rPr lang="en-US" altLang="en-US">
                <a:solidFill>
                  <a:srgbClr val="4523D1"/>
                </a:solidFill>
                <a:latin typeface="Arial" charset="0"/>
              </a:rPr>
              <a:t> </a:t>
            </a:r>
            <a:r>
              <a:rPr lang="en-US" altLang="en-US">
                <a:solidFill>
                  <a:srgbClr val="D21C17"/>
                </a:solidFill>
                <a:latin typeface="Arial" charset="0"/>
              </a:rPr>
              <a:t>pulchram</a:t>
            </a:r>
            <a:r>
              <a:rPr lang="en-US" altLang="en-US">
                <a:solidFill>
                  <a:srgbClr val="4523D1"/>
                </a:solidFill>
                <a:latin typeface="Arial" charset="0"/>
              </a:rPr>
              <a:t> rosam portat.</a:t>
            </a:r>
            <a:endParaRPr lang="en-US" altLang="en-US">
              <a:latin typeface="Arial" charset="0"/>
            </a:endParaRPr>
          </a:p>
        </p:txBody>
      </p:sp>
      <p:graphicFrame>
        <p:nvGraphicFramePr>
          <p:cNvPr id="19533" name="Group 77"/>
          <p:cNvGraphicFramePr>
            <a:graphicFrameLocks noGrp="1"/>
          </p:cNvGraphicFramePr>
          <p:nvPr/>
        </p:nvGraphicFramePr>
        <p:xfrm>
          <a:off x="381000" y="2971800"/>
          <a:ext cx="8458200" cy="457200"/>
        </p:xfrm>
        <a:graphic>
          <a:graphicData uri="http://schemas.openxmlformats.org/drawingml/2006/table">
            <a:tbl>
              <a:tblPr/>
              <a:tblGrid>
                <a:gridCol w="1295400"/>
                <a:gridCol w="1676400"/>
                <a:gridCol w="548640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agricolae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Gen. sg.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Friend of farmer  ___s +/- ___.</a:t>
                      </a: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1447800" y="5181600"/>
            <a:ext cx="624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4523D1"/>
                </a:solidFill>
                <a:latin typeface="Arial" charset="0"/>
              </a:rPr>
              <a:t>The </a:t>
            </a:r>
            <a:r>
              <a:rPr lang="en-US" altLang="en-US">
                <a:solidFill>
                  <a:srgbClr val="D21C17"/>
                </a:solidFill>
                <a:latin typeface="Arial" charset="0"/>
              </a:rPr>
              <a:t>farmer’s</a:t>
            </a:r>
            <a:r>
              <a:rPr lang="en-US" altLang="en-US">
                <a:solidFill>
                  <a:srgbClr val="4523D1"/>
                </a:solidFill>
                <a:latin typeface="Arial" charset="0"/>
              </a:rPr>
              <a:t> friend carries a </a:t>
            </a:r>
            <a:r>
              <a:rPr lang="en-US" altLang="en-US">
                <a:solidFill>
                  <a:srgbClr val="D21C17"/>
                </a:solidFill>
                <a:latin typeface="Arial" charset="0"/>
              </a:rPr>
              <a:t>beautiful</a:t>
            </a:r>
            <a:r>
              <a:rPr lang="en-US" altLang="en-US">
                <a:solidFill>
                  <a:srgbClr val="4523D1"/>
                </a:solidFill>
                <a:latin typeface="Arial" charset="0"/>
              </a:rPr>
              <a:t> rose.</a:t>
            </a:r>
            <a:endParaRPr lang="en-US" altLang="en-US">
              <a:latin typeface="Arial" charset="0"/>
            </a:endParaRPr>
          </a:p>
        </p:txBody>
      </p:sp>
      <p:graphicFrame>
        <p:nvGraphicFramePr>
          <p:cNvPr id="19534" name="Group 78"/>
          <p:cNvGraphicFramePr>
            <a:graphicFrameLocks noGrp="1"/>
          </p:cNvGraphicFramePr>
          <p:nvPr/>
        </p:nvGraphicFramePr>
        <p:xfrm>
          <a:off x="381000" y="3429000"/>
          <a:ext cx="8458200" cy="457200"/>
        </p:xfrm>
        <a:graphic>
          <a:graphicData uri="http://schemas.openxmlformats.org/drawingml/2006/table">
            <a:tbl>
              <a:tblPr/>
              <a:tblGrid>
                <a:gridCol w="1295400"/>
                <a:gridCol w="1676400"/>
                <a:gridCol w="54864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7" charset="0"/>
                          <a:ea typeface="ＭＳ Ｐゴシック" pitchFamily="-107" charset="-128"/>
                          <a:cs typeface="ＭＳ Ｐゴシック" pitchFamily="-107" charset="-128"/>
                        </a:rPr>
                        <a:t>pulchram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7" charset="0"/>
                          <a:ea typeface="ＭＳ Ｐゴシック" pitchFamily="-107" charset="-128"/>
                          <a:cs typeface="ＭＳ Ｐゴシック" pitchFamily="-107" charset="-128"/>
                        </a:rPr>
                        <a:t>Acc. f. sg.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7" charset="0"/>
                          <a:ea typeface="ＭＳ Ｐゴシック" pitchFamily="-107" charset="-128"/>
                          <a:cs typeface="ＭＳ Ｐゴシック" pitchFamily="-107" charset="-128"/>
                        </a:rPr>
                        <a:t>Friend of farmer  ___s beautiful ___.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536" name="Group 80"/>
          <p:cNvGraphicFramePr>
            <a:graphicFrameLocks noGrp="1"/>
          </p:cNvGraphicFramePr>
          <p:nvPr/>
        </p:nvGraphicFramePr>
        <p:xfrm>
          <a:off x="381000" y="3886200"/>
          <a:ext cx="8458200" cy="457200"/>
        </p:xfrm>
        <a:graphic>
          <a:graphicData uri="http://schemas.openxmlformats.org/drawingml/2006/table">
            <a:tbl>
              <a:tblPr/>
              <a:tblGrid>
                <a:gridCol w="1295400"/>
                <a:gridCol w="1676400"/>
                <a:gridCol w="54864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7" charset="0"/>
                          <a:ea typeface="ＭＳ Ｐゴシック" pitchFamily="-107" charset="-128"/>
                          <a:cs typeface="ＭＳ Ｐゴシック" pitchFamily="-107" charset="-128"/>
                        </a:rPr>
                        <a:t>rosam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7" charset="0"/>
                          <a:ea typeface="ＭＳ Ｐゴシック" pitchFamily="-107" charset="-128"/>
                          <a:cs typeface="ＭＳ Ｐゴシック" pitchFamily="-107" charset="-128"/>
                        </a:rPr>
                        <a:t>Acc. f. sg.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7" charset="0"/>
                          <a:ea typeface="ＭＳ Ｐゴシック" pitchFamily="-107" charset="-128"/>
                          <a:cs typeface="ＭＳ Ｐゴシック" pitchFamily="-107" charset="-128"/>
                        </a:rPr>
                        <a:t>Friend of farmer ___s beautiful rose.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537" name="Group 81"/>
          <p:cNvGraphicFramePr>
            <a:graphicFrameLocks noGrp="1"/>
          </p:cNvGraphicFramePr>
          <p:nvPr/>
        </p:nvGraphicFramePr>
        <p:xfrm>
          <a:off x="381000" y="4343400"/>
          <a:ext cx="8458200" cy="457200"/>
        </p:xfrm>
        <a:graphic>
          <a:graphicData uri="http://schemas.openxmlformats.org/drawingml/2006/table">
            <a:tbl>
              <a:tblPr/>
              <a:tblGrid>
                <a:gridCol w="1295400"/>
                <a:gridCol w="1676400"/>
                <a:gridCol w="54864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7" charset="0"/>
                          <a:ea typeface="ＭＳ Ｐゴシック" pitchFamily="-107" charset="-128"/>
                          <a:cs typeface="ＭＳ Ｐゴシック" pitchFamily="-107" charset="-128"/>
                        </a:rPr>
                        <a:t>portat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7" charset="0"/>
                          <a:ea typeface="ＭＳ Ｐゴシック" pitchFamily="-107" charset="-128"/>
                          <a:cs typeface="ＭＳ Ｐゴシック" pitchFamily="-107" charset="-128"/>
                        </a:rPr>
                        <a:t>3rd sg. verb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7" charset="0"/>
                          <a:ea typeface="ＭＳ Ｐゴシック" pitchFamily="-107" charset="-128"/>
                          <a:cs typeface="ＭＳ Ｐゴシック" pitchFamily="-107" charset="-128"/>
                        </a:rPr>
                        <a:t>Friend of farmer carries beautiful rose.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535" name="Group 79"/>
          <p:cNvGraphicFramePr>
            <a:graphicFrameLocks noGrp="1"/>
          </p:cNvGraphicFramePr>
          <p:nvPr/>
        </p:nvGraphicFramePr>
        <p:xfrm>
          <a:off x="381000" y="2514600"/>
          <a:ext cx="8458200" cy="457200"/>
        </p:xfrm>
        <a:graphic>
          <a:graphicData uri="http://schemas.openxmlformats.org/drawingml/2006/table">
            <a:tbl>
              <a:tblPr/>
              <a:tblGrid>
                <a:gridCol w="1295400"/>
                <a:gridCol w="1676400"/>
                <a:gridCol w="548640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Amīcus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Nom. sg.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Friend  ______s +/- _______.</a:t>
                      </a: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79" name="Text Box 75"/>
          <p:cNvSpPr txBox="1">
            <a:spLocks noChangeArrowheads="1"/>
          </p:cNvSpPr>
          <p:nvPr/>
        </p:nvSpPr>
        <p:spPr bwMode="auto">
          <a:xfrm>
            <a:off x="7223125" y="6367463"/>
            <a:ext cx="1187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r>
              <a:rPr lang="en-US" altLang="en-US" sz="1800">
                <a:latin typeface="Arial" charset="0"/>
              </a:rPr>
              <a:t>Chapter </a:t>
            </a:r>
            <a:r>
              <a:rPr lang="en-US" altLang="en-US" sz="1800">
                <a:solidFill>
                  <a:srgbClr val="D21C17"/>
                </a:solidFill>
                <a:latin typeface="Arial" charset="0"/>
              </a:rPr>
              <a:t>5</a:t>
            </a:r>
            <a:endParaRPr lang="en-US" alt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9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19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19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19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19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0" grpId="0" autoUpdateAnimBg="0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mic Sans MS" pitchFamily="-107" charset="0"/>
            <a:ea typeface="ＭＳ Ｐゴシック" pitchFamily="-107" charset="-128"/>
            <a:cs typeface="ＭＳ Ｐゴシック" pitchFamily="-107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mic Sans MS" pitchFamily="-107" charset="0"/>
            <a:ea typeface="ＭＳ Ｐゴシック" pitchFamily="-107" charset="-128"/>
            <a:cs typeface="ＭＳ Ｐゴシック" pitchFamily="-107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418</TotalTime>
  <Words>574</Words>
  <Application>Microsoft Office PowerPoint</Application>
  <PresentationFormat>On-screen Show (4:3)</PresentationFormat>
  <Paragraphs>96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Comic Sans MS</vt:lpstr>
      <vt:lpstr>ＭＳ Ｐゴシック</vt:lpstr>
      <vt:lpstr>Arial</vt:lpstr>
      <vt:lpstr>Blank Presentation</vt:lpstr>
      <vt:lpstr>How to work through a Latin Sentence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UNCG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work through a Latin Sentence the RIGHT way</dc:title>
  <dc:creator>Susan Shelmerdine</dc:creator>
  <cp:lastModifiedBy>Katelyn Croteau</cp:lastModifiedBy>
  <cp:revision>44</cp:revision>
  <dcterms:created xsi:type="dcterms:W3CDTF">2013-02-17T14:49:54Z</dcterms:created>
  <dcterms:modified xsi:type="dcterms:W3CDTF">2014-09-12T18:21:25Z</dcterms:modified>
</cp:coreProperties>
</file>